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2">
  <p:sldMasterIdLst>
    <p:sldMasterId id="2147483648" r:id="rId1"/>
  </p:sldMasterIdLst>
  <p:notesMasterIdLst>
    <p:notesMasterId r:id="rId5"/>
  </p:notesMasterIdLst>
  <p:sldIdLst>
    <p:sldId id="258" r:id="rId3"/>
    <p:sldId id="297" r:id="rId4"/>
    <p:sldId id="298" r:id="rId6"/>
    <p:sldId id="299" r:id="rId7"/>
    <p:sldId id="293" r:id="rId8"/>
    <p:sldId id="294" r:id="rId9"/>
    <p:sldId id="295" r:id="rId10"/>
    <p:sldId id="296" r:id="rId11"/>
    <p:sldId id="272" r:id="rId12"/>
    <p:sldId id="284" r:id="rId13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0066"/>
    <a:srgbClr val="4E6CA0"/>
    <a:srgbClr val="E9EBF5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/>
    <p:restoredTop sz="94646"/>
  </p:normalViewPr>
  <p:slideViewPr>
    <p:cSldViewPr snapToGrid="0">
      <p:cViewPr varScale="1">
        <p:scale>
          <a:sx n="93" d="100"/>
          <a:sy n="93" d="100"/>
        </p:scale>
        <p:origin x="43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3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A6983-F098-4312-AA40-2952FD8DEC9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424B05-DC82-4883-8EAE-4F7E4271BC0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7" descr="sy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96167"/>
            <a:ext cx="12192000" cy="2520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7944" y="2365711"/>
            <a:ext cx="6353175" cy="590931"/>
          </a:xfrm>
        </p:spPr>
        <p:txBody>
          <a:bodyPr anchor="b"/>
          <a:lstStyle>
            <a:lvl1pPr algn="ctr">
              <a:defRPr sz="3600">
                <a:solidFill>
                  <a:srgbClr val="C0000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14500" y="5046668"/>
            <a:ext cx="9144000" cy="42473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7030A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pic>
        <p:nvPicPr>
          <p:cNvPr id="5" name="Picture 2" descr="D:\My Pictures\nju\南京大学视觉形象规范化标准(jpeg格式文件)\03校标，中、英文校名组合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8338" y="414912"/>
            <a:ext cx="2808287" cy="8366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7"/>
          <p:cNvSpPr>
            <a:spLocks noChangeArrowheads="1"/>
          </p:cNvSpPr>
          <p:nvPr userDrawn="1"/>
        </p:nvSpPr>
        <p:spPr bwMode="auto">
          <a:xfrm>
            <a:off x="7548563" y="476250"/>
            <a:ext cx="4643438" cy="646113"/>
          </a:xfrm>
          <a:prstGeom prst="rect">
            <a:avLst/>
          </a:prstGeom>
          <a:solidFill>
            <a:srgbClr val="630D5F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诚朴雄伟   励学敦行</a:t>
            </a:r>
            <a:endParaRPr kumimoji="0" lang="zh-CN" altLang="en-US" sz="3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85320"/>
            <a:ext cx="10515600" cy="480131"/>
          </a:xfrm>
        </p:spPr>
        <p:txBody>
          <a:bodyPr/>
          <a:lstStyle>
            <a:lvl1pPr>
              <a:defRPr sz="2800">
                <a:solidFill>
                  <a:srgbClr val="660066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330325"/>
            <a:ext cx="10515600" cy="1328569"/>
          </a:xfrm>
        </p:spPr>
        <p:txBody>
          <a:bodyPr/>
          <a:lstStyle>
            <a:lvl1pPr marL="447675" indent="-447675">
              <a:lnSpc>
                <a:spcPct val="100000"/>
              </a:lnSpc>
              <a:buFont typeface="Wingdings" panose="05000000000000000000" pitchFamily="2" charset="2"/>
              <a:buChar char="Ø"/>
              <a:defRPr sz="2400"/>
            </a:lvl1pPr>
            <a:lvl2pPr marL="809625" indent="-352425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2pPr>
            <a:lvl3pPr>
              <a:lnSpc>
                <a:spcPct val="100000"/>
              </a:lnSpc>
              <a:defRPr sz="2400"/>
            </a:lvl3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38200" y="1080027"/>
            <a:ext cx="10515600" cy="0"/>
          </a:xfrm>
          <a:prstGeom prst="line">
            <a:avLst/>
          </a:prstGeom>
          <a:ln w="38100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85320"/>
            <a:ext cx="10515600" cy="480131"/>
          </a:xfrm>
        </p:spPr>
        <p:txBody>
          <a:bodyPr/>
          <a:lstStyle>
            <a:lvl1pPr>
              <a:defRPr sz="2800">
                <a:solidFill>
                  <a:srgbClr val="660066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838200" y="1080027"/>
            <a:ext cx="10515600" cy="0"/>
          </a:xfrm>
          <a:prstGeom prst="line">
            <a:avLst/>
          </a:prstGeom>
          <a:ln w="38100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85320"/>
            <a:ext cx="10515600" cy="480131"/>
          </a:xfrm>
        </p:spPr>
        <p:txBody>
          <a:bodyPr/>
          <a:lstStyle>
            <a:lvl1pPr>
              <a:defRPr sz="2800">
                <a:solidFill>
                  <a:srgbClr val="660066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/>
        </p:nvSpPr>
        <p:spPr>
          <a:xfrm>
            <a:off x="695325" y="1782445"/>
            <a:ext cx="10801350" cy="2192020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96001" y="2557015"/>
            <a:ext cx="10799999" cy="535531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724029" y="1453866"/>
            <a:ext cx="6868800" cy="7938"/>
          </a:xfrm>
          <a:prstGeom prst="rect">
            <a:avLst/>
          </a:prstGeom>
          <a:solidFill>
            <a:srgbClr val="630D5F"/>
          </a:solidFill>
          <a:ln w="38100"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4734" y="681333"/>
            <a:ext cx="6867390" cy="535531"/>
          </a:xfrm>
        </p:spPr>
        <p:txBody>
          <a:bodyPr/>
          <a:lstStyle>
            <a:lvl1pPr algn="ctr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>
          <a:xfrm>
            <a:off x="4724734" y="2044578"/>
            <a:ext cx="6867391" cy="480131"/>
          </a:xfrm>
        </p:spPr>
        <p:txBody>
          <a:bodyPr/>
          <a:lstStyle>
            <a:lvl1pPr marL="720725" indent="-720725">
              <a:buFont typeface="+mj-ea"/>
              <a:buAutoNum type="ea1JpnChsDbPeriod"/>
              <a:defRPr sz="2800">
                <a:solidFill>
                  <a:srgbClr val="6600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028700" indent="-571500">
              <a:buFont typeface="+mj-ea"/>
              <a:buAutoNum type="ea1JpnChsDbPeriod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</p:txBody>
      </p:sp>
      <p:sp>
        <p:nvSpPr>
          <p:cNvPr id="8" name="矩形 7"/>
          <p:cNvSpPr/>
          <p:nvPr userDrawn="1"/>
        </p:nvSpPr>
        <p:spPr>
          <a:xfrm>
            <a:off x="-4763" y="-12700"/>
            <a:ext cx="4094163" cy="6858000"/>
          </a:xfrm>
          <a:prstGeom prst="rect">
            <a:avLst/>
          </a:prstGeom>
          <a:solidFill>
            <a:srgbClr val="691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986" tIns="49993" rIns="99986" bIns="49993" anchor="ctr"/>
          <a:lstStyle/>
          <a:p>
            <a:pPr algn="ctr" defTabSz="571500" eaLnBrk="1" fontAlgn="auto" hangingPunct="1">
              <a:defRPr/>
            </a:pPr>
            <a:endParaRPr lang="zh-CN" altLang="en-US" sz="1465" noProof="1">
              <a:solidFill>
                <a:prstClr val="white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等腰三角形 8"/>
          <p:cNvSpPr/>
          <p:nvPr userDrawn="1"/>
        </p:nvSpPr>
        <p:spPr>
          <a:xfrm rot="5400000">
            <a:off x="3699206" y="3057525"/>
            <a:ext cx="1095375" cy="542925"/>
          </a:xfrm>
          <a:prstGeom prst="triangle">
            <a:avLst/>
          </a:prstGeom>
          <a:solidFill>
            <a:srgbClr val="69135E"/>
          </a:solidFill>
          <a:ln>
            <a:solidFill>
              <a:srgbClr val="6913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986" tIns="49993" rIns="99986" bIns="49993" anchor="ctr"/>
          <a:lstStyle/>
          <a:p>
            <a:pPr algn="ctr" defTabSz="571500" eaLnBrk="1" fontAlgn="auto" hangingPunct="1">
              <a:defRPr/>
            </a:pPr>
            <a:endParaRPr lang="zh-CN" altLang="en-US" sz="1465" noProof="1">
              <a:solidFill>
                <a:prstClr val="white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" name="图片 20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25" y="2163763"/>
            <a:ext cx="2447925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609600" y="1146175"/>
            <a:ext cx="10972800" cy="7938"/>
          </a:xfrm>
          <a:prstGeom prst="rect">
            <a:avLst/>
          </a:prstGeom>
          <a:solidFill>
            <a:srgbClr val="630D5F"/>
          </a:solidFill>
          <a:ln>
            <a:solidFill>
              <a:srgbClr val="630D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kumimoji="1" lang="zh-CN" altLang="en-US" noProof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310"/>
            <a:ext cx="10972800" cy="8712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 hasCustomPrompt="1"/>
          </p:nvPr>
        </p:nvSpPr>
        <p:spPr>
          <a:xfrm>
            <a:off x="609600" y="2078766"/>
            <a:ext cx="10972800" cy="590931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zh-CN" altLang="en-US" dirty="0"/>
              <a:t>谢谢大家</a:t>
            </a:r>
            <a:r>
              <a:rPr lang="en-US" altLang="zh-CN" dirty="0"/>
              <a:t>!</a:t>
            </a:r>
            <a:endParaRPr lang="zh-CN" altLang="en-US" dirty="0"/>
          </a:p>
        </p:txBody>
      </p:sp>
      <p:grpSp>
        <p:nvGrpSpPr>
          <p:cNvPr id="7" name="组合 6"/>
          <p:cNvGrpSpPr/>
          <p:nvPr userDrawn="1"/>
        </p:nvGrpSpPr>
        <p:grpSpPr bwMode="auto">
          <a:xfrm>
            <a:off x="2048934" y="3047330"/>
            <a:ext cx="8108951" cy="2901950"/>
            <a:chOff x="1536513" y="2615121"/>
            <a:chExt cx="6081606" cy="2901600"/>
          </a:xfrm>
        </p:grpSpPr>
        <p:sp>
          <p:nvSpPr>
            <p:cNvPr id="8" name="Rectangle 46"/>
            <p:cNvSpPr>
              <a:spLocks noChangeArrowheads="1"/>
            </p:cNvSpPr>
            <p:nvPr/>
          </p:nvSpPr>
          <p:spPr bwMode="gray">
            <a:xfrm>
              <a:off x="3047786" y="2618296"/>
              <a:ext cx="1523973" cy="1450800"/>
            </a:xfrm>
            <a:prstGeom prst="rect">
              <a:avLst/>
            </a:prstGeom>
            <a:solidFill>
              <a:srgbClr val="008000"/>
            </a:solidFill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Rectangle 47"/>
            <p:cNvSpPr>
              <a:spLocks noChangeArrowheads="1"/>
            </p:cNvSpPr>
            <p:nvPr/>
          </p:nvSpPr>
          <p:spPr bwMode="gray">
            <a:xfrm>
              <a:off x="4572000" y="4066257"/>
              <a:ext cx="1524000" cy="1447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</a:endParaRPr>
            </a:p>
          </p:txBody>
        </p:sp>
        <p:pic>
          <p:nvPicPr>
            <p:cNvPr id="10" name="Picture 5" descr="C:\Documents and Settings\Administrator\桌面\1.jpg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36513" y="2615121"/>
              <a:ext cx="1522800" cy="145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6" descr="C:\Documents and Settings\Administrator\桌面\2.jpg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2619712"/>
              <a:ext cx="1522800" cy="145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7" descr="C:\Documents and Settings\Administrator\桌面\3.jpg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95319" y="4060819"/>
              <a:ext cx="1522800" cy="145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 descr="C:\Documents and Settings\Administrator\桌面\4.jpg"/>
            <p:cNvPicPr>
              <a:picLocks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49200" y="4065921"/>
              <a:ext cx="1522800" cy="1450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27381" y="2420888"/>
            <a:ext cx="11233248" cy="1584176"/>
          </a:xfrm>
          <a:prstGeom prst="rect">
            <a:avLst/>
          </a:prstGeom>
          <a:solidFill>
            <a:srgbClr val="630D5F"/>
          </a:solidFill>
          <a:ln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2862131"/>
            <a:ext cx="10363200" cy="590931"/>
          </a:xfrm>
        </p:spPr>
        <p:txBody>
          <a:bodyPr anchor="t">
            <a:spAutoFit/>
          </a:bodyPr>
          <a:lstStyle>
            <a:lvl1pPr algn="ctr">
              <a:defRPr sz="3600" b="1" cap="all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454620"/>
            <a:ext cx="1051560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155016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660066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447675" indent="-447675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n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809625" indent="-3524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3200" b="1" kern="1200">
          <a:solidFill>
            <a:srgbClr val="7030A0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solidFill>
            <a:schemeClr val="accent2">
              <a:lumMod val="7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 1"/>
          <p:cNvSpPr>
            <a:spLocks noGrp="1"/>
          </p:cNvSpPr>
          <p:nvPr>
            <p:ph type="ctrTitle"/>
          </p:nvPr>
        </p:nvSpPr>
        <p:spPr>
          <a:xfrm>
            <a:off x="491246" y="1773123"/>
            <a:ext cx="6415392" cy="21228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4400" dirty="0"/>
              <a:t>南京大学物理学院</a:t>
            </a:r>
            <a:br>
              <a:rPr lang="en-US" altLang="zh-CN" sz="4400" dirty="0"/>
            </a:br>
            <a:r>
              <a:rPr lang="en-US" altLang="zh-CN" sz="4400" dirty="0"/>
              <a:t>2026</a:t>
            </a:r>
            <a:r>
              <a:rPr lang="zh-CN" altLang="en-US" sz="4400" dirty="0"/>
              <a:t>年硕士研究生复试</a:t>
            </a:r>
            <a:endParaRPr lang="zh-CN" altLang="en-US" sz="4400" dirty="0"/>
          </a:p>
        </p:txBody>
      </p:sp>
      <p:sp>
        <p:nvSpPr>
          <p:cNvPr id="80899" name="副标题 2"/>
          <p:cNvSpPr>
            <a:spLocks noGrp="1"/>
          </p:cNvSpPr>
          <p:nvPr>
            <p:ph type="subTitle" idx="1"/>
          </p:nvPr>
        </p:nvSpPr>
        <p:spPr>
          <a:xfrm>
            <a:off x="1524000" y="5046668"/>
            <a:ext cx="9144000" cy="885371"/>
          </a:xfrm>
        </p:spPr>
        <p:txBody>
          <a:bodyPr/>
          <a:lstStyle/>
          <a:p>
            <a:r>
              <a:rPr lang="zh-CN" altLang="en-US" dirty="0"/>
              <a:t>姓名：</a:t>
            </a:r>
            <a:r>
              <a:rPr lang="en-US" altLang="zh-CN" dirty="0"/>
              <a:t>***</a:t>
            </a:r>
            <a:endParaRPr lang="en-US" altLang="zh-CN" dirty="0"/>
          </a:p>
          <a:p>
            <a:fld id="{A39703FF-A952-4C1D-8223-1F2EAF9B78FF}" type="datetime2">
              <a:rPr lang="zh-CN" altLang="en-US" smtClean="0"/>
            </a:fld>
            <a:endParaRPr lang="zh-CN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一、个人教育情况介绍（</a:t>
            </a:r>
            <a:r>
              <a:rPr lang="en-US" altLang="zh-CN" dirty="0"/>
              <a:t>1</a:t>
            </a:r>
            <a:r>
              <a:rPr lang="zh-CN" altLang="en-US" dirty="0"/>
              <a:t>页）</a:t>
            </a:r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14400" y="1097280"/>
          <a:ext cx="10363200" cy="571119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01060"/>
                <a:gridCol w="6962140"/>
              </a:tblGrid>
              <a:tr h="814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本人姓名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14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本科就读学校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14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本科就读院系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147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  <a:sym typeface="+mn-ea"/>
                        </a:rPr>
                        <a:t>本科专业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本科就读班级类型</a:t>
                      </a:r>
                      <a:endParaRPr lang="en-US" altLang="zh-CN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(</a:t>
                      </a:r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拔尖班</a:t>
                      </a:r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, </a:t>
                      </a:r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基地班</a:t>
                      </a:r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, </a:t>
                      </a:r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普通班</a:t>
                      </a:r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, </a:t>
                      </a:r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以及其他有专门名称的班级</a:t>
                      </a:r>
                      <a:r>
                        <a:rPr lang="en-US" altLang="zh-CN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)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14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本科成绩班级排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填写格式</a:t>
                      </a: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m/n, n</a:t>
                      </a: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是班级人数</a:t>
                      </a: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 m</a:t>
                      </a: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是排名</a:t>
                      </a: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en-US" altLang="zh-CN" sz="2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81470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本科成绩全年级排名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填写格式</a:t>
                      </a: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m/n, n</a:t>
                      </a: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是全年级人数</a:t>
                      </a: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, m</a:t>
                      </a: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是排名</a:t>
                      </a: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二、英语成绩（</a:t>
            </a:r>
            <a:r>
              <a:rPr lang="en-US" altLang="zh-CN" dirty="0"/>
              <a:t>1</a:t>
            </a:r>
            <a:r>
              <a:rPr lang="zh-CN" altLang="en-US" dirty="0"/>
              <a:t>页）</a:t>
            </a:r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771236" y="1516301"/>
          <a:ext cx="10464800" cy="42610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05364"/>
                <a:gridCol w="2727036"/>
                <a:gridCol w="5232400"/>
              </a:tblGrid>
              <a:tr h="85220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四级分数</a:t>
                      </a:r>
                      <a:endParaRPr lang="en-US" altLang="zh-CN" sz="2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52209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六级分数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52209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其他</a:t>
                      </a:r>
                      <a:endParaRPr lang="en-US" altLang="zh-CN" sz="2400" b="0" dirty="0"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英语考试成绩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考试名称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52209">
                <a:tc v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成绩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852209"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是否有发表英文学术论文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（是</a:t>
                      </a:r>
                      <a:r>
                        <a:rPr lang="en-US" altLang="zh-CN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否）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三、基础课程学习（</a:t>
            </a:r>
            <a:r>
              <a:rPr lang="en-US" altLang="zh-CN" dirty="0"/>
              <a:t>1</a:t>
            </a:r>
            <a:r>
              <a:rPr lang="zh-CN" altLang="en-US" dirty="0"/>
              <a:t>页）</a:t>
            </a:r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38200" y="1336192"/>
          <a:ext cx="105156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课程名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学分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成绩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普通物理力学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普通物理热学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普通物理电磁学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普通物理光学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大学物理实验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理论力学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电动力学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统计力学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量子力学 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固体物理 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0" dirty="0"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数理方法 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四、选修的其他重要的物理专业课程（</a:t>
            </a:r>
            <a:r>
              <a:rPr lang="en-US" altLang="zh-CN" dirty="0"/>
              <a:t>1</a:t>
            </a:r>
            <a:r>
              <a:rPr lang="zh-CN" altLang="en-US" dirty="0"/>
              <a:t>页）</a:t>
            </a:r>
            <a:endParaRPr lang="zh-CN" altLang="en-US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838200" y="1453956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42804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课程名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学分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成绩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428041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五、奖励与荣誉（</a:t>
            </a:r>
            <a:r>
              <a:rPr lang="en-US" altLang="zh-CN" dirty="0"/>
              <a:t>1</a:t>
            </a:r>
            <a:r>
              <a:rPr lang="zh-CN" altLang="en-US" dirty="0"/>
              <a:t>页）</a:t>
            </a:r>
            <a:endParaRPr lang="zh-CN" alt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85511" y="1800705"/>
          <a:ext cx="10460470" cy="3256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094"/>
                <a:gridCol w="2092094"/>
                <a:gridCol w="2092094"/>
                <a:gridCol w="2092094"/>
                <a:gridCol w="2092094"/>
              </a:tblGrid>
              <a:tr h="65131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奖励名称 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颁发单位 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获奖时间 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获奖人排名 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奖励等级</a:t>
                      </a:r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651318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651318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651318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  <a:tr h="651318"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内容占位符 3"/>
          <p:cNvSpPr txBox="1"/>
          <p:nvPr/>
        </p:nvSpPr>
        <p:spPr>
          <a:xfrm>
            <a:off x="838200" y="1082675"/>
            <a:ext cx="10515600" cy="461665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447675" indent="-44767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24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809625" indent="-3524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注</a:t>
            </a:r>
            <a:r>
              <a:rPr lang="en-US" altLang="zh-CN" dirty="0">
                <a:solidFill>
                  <a:srgbClr val="FF0000"/>
                </a:solidFill>
              </a:rPr>
              <a:t>:</a:t>
            </a:r>
            <a:r>
              <a:rPr lang="zh-CN" altLang="en-US" dirty="0">
                <a:solidFill>
                  <a:srgbClr val="FF0000"/>
                </a:solidFill>
              </a:rPr>
              <a:t>如果没有获奖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zh-CN" altLang="en-US" dirty="0">
                <a:solidFill>
                  <a:srgbClr val="FF0000"/>
                </a:solidFill>
              </a:rPr>
              <a:t>此页请保留空白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zh-CN" altLang="en-US" dirty="0">
                <a:solidFill>
                  <a:srgbClr val="FF0000"/>
                </a:solidFill>
              </a:rPr>
              <a:t>不要删除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六、参加学校公共管理</a:t>
            </a:r>
            <a:r>
              <a:rPr lang="en-US" altLang="zh-CN" dirty="0"/>
              <a:t>, </a:t>
            </a:r>
            <a:r>
              <a:rPr lang="zh-CN" altLang="en-US" dirty="0"/>
              <a:t>社会服务</a:t>
            </a:r>
            <a:r>
              <a:rPr lang="en-US" altLang="zh-CN" dirty="0"/>
              <a:t>, </a:t>
            </a:r>
            <a:r>
              <a:rPr lang="zh-CN" altLang="en-US" dirty="0"/>
              <a:t>文娱活动等情况（</a:t>
            </a:r>
            <a:r>
              <a:rPr lang="en-US" altLang="zh-CN" dirty="0"/>
              <a:t>1</a:t>
            </a:r>
            <a:r>
              <a:rPr lang="zh-CN" altLang="en-US" dirty="0"/>
              <a:t>页）</a:t>
            </a:r>
            <a:endParaRPr lang="zh-CN" altLang="en-US" dirty="0"/>
          </a:p>
        </p:txBody>
      </p:sp>
      <p:sp>
        <p:nvSpPr>
          <p:cNvPr id="5" name="内容占位符 3"/>
          <p:cNvSpPr>
            <a:spLocks noGrp="1"/>
          </p:cNvSpPr>
          <p:nvPr>
            <p:ph idx="1"/>
          </p:nvPr>
        </p:nvSpPr>
        <p:spPr>
          <a:xfrm>
            <a:off x="838200" y="1330325"/>
            <a:ext cx="10515600" cy="461665"/>
          </a:xfrm>
        </p:spPr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注</a:t>
            </a:r>
            <a:r>
              <a:rPr lang="en-US" altLang="zh-CN" dirty="0">
                <a:solidFill>
                  <a:srgbClr val="FF0000"/>
                </a:solidFill>
              </a:rPr>
              <a:t>: </a:t>
            </a:r>
            <a:r>
              <a:rPr lang="zh-CN" altLang="en-US" dirty="0">
                <a:solidFill>
                  <a:srgbClr val="FF0000"/>
                </a:solidFill>
              </a:rPr>
              <a:t>如果没有参加管理和服务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zh-CN" altLang="en-US" dirty="0">
                <a:solidFill>
                  <a:srgbClr val="FF0000"/>
                </a:solidFill>
              </a:rPr>
              <a:t>此页请保留空白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zh-CN" altLang="en-US" dirty="0">
                <a:solidFill>
                  <a:srgbClr val="FF0000"/>
                </a:solidFill>
              </a:rPr>
              <a:t>不要删除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七、参加科研活动</a:t>
            </a:r>
            <a:r>
              <a:rPr lang="en-US" altLang="zh-CN" dirty="0"/>
              <a:t>, </a:t>
            </a:r>
            <a:r>
              <a:rPr lang="zh-CN" altLang="en-US" dirty="0"/>
              <a:t>科研项目</a:t>
            </a:r>
            <a:r>
              <a:rPr lang="en-US" altLang="zh-CN" dirty="0"/>
              <a:t>, </a:t>
            </a:r>
            <a:r>
              <a:rPr lang="zh-CN" altLang="en-US" dirty="0"/>
              <a:t>发表学术成果等 </a:t>
            </a:r>
            <a:r>
              <a:rPr lang="en-US" altLang="zh-CN" dirty="0"/>
              <a:t>(</a:t>
            </a:r>
            <a:r>
              <a:rPr lang="zh-CN" altLang="en-US" dirty="0"/>
              <a:t>页数不限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5" name="内容占位符 3"/>
          <p:cNvSpPr>
            <a:spLocks noGrp="1"/>
          </p:cNvSpPr>
          <p:nvPr>
            <p:ph idx="1"/>
          </p:nvPr>
        </p:nvSpPr>
        <p:spPr>
          <a:xfrm>
            <a:off x="838200" y="1216025"/>
            <a:ext cx="10515600" cy="461665"/>
          </a:xfrm>
        </p:spPr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(</a:t>
            </a:r>
            <a:r>
              <a:rPr lang="zh-CN" altLang="en-US" dirty="0">
                <a:solidFill>
                  <a:srgbClr val="FF0000"/>
                </a:solidFill>
              </a:rPr>
              <a:t>注</a:t>
            </a:r>
            <a:r>
              <a:rPr lang="en-US" altLang="zh-CN" dirty="0">
                <a:solidFill>
                  <a:srgbClr val="FF0000"/>
                </a:solidFill>
              </a:rPr>
              <a:t>: </a:t>
            </a:r>
            <a:r>
              <a:rPr lang="zh-CN" altLang="en-US" dirty="0">
                <a:solidFill>
                  <a:srgbClr val="FF0000"/>
                </a:solidFill>
              </a:rPr>
              <a:t>数据必须是自己原创结果</a:t>
            </a:r>
            <a:r>
              <a:rPr lang="en-US" altLang="zh-CN" dirty="0">
                <a:solidFill>
                  <a:srgbClr val="FF0000"/>
                </a:solidFill>
              </a:rPr>
              <a:t>, </a:t>
            </a:r>
            <a:r>
              <a:rPr lang="zh-CN" altLang="en-US" dirty="0">
                <a:solidFill>
                  <a:srgbClr val="FF0000"/>
                </a:solidFill>
              </a:rPr>
              <a:t>不能拷贝文献</a:t>
            </a:r>
            <a:r>
              <a:rPr lang="en-US" altLang="zh-CN" dirty="0">
                <a:solidFill>
                  <a:srgbClr val="FF0000"/>
                </a:solidFill>
              </a:rPr>
              <a:t>,  </a:t>
            </a:r>
            <a:r>
              <a:rPr lang="zh-CN" altLang="en-US" dirty="0">
                <a:solidFill>
                  <a:srgbClr val="FF0000"/>
                </a:solidFill>
              </a:rPr>
              <a:t>页数不限</a:t>
            </a:r>
            <a:r>
              <a:rPr lang="en-US" altLang="zh-CN" dirty="0">
                <a:solidFill>
                  <a:srgbClr val="FF0000"/>
                </a:solidFill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911424" y="2078766"/>
            <a:ext cx="10972800" cy="590931"/>
          </a:xfrm>
        </p:spPr>
        <p:txBody>
          <a:bodyPr/>
          <a:lstStyle/>
          <a:p>
            <a:r>
              <a:rPr lang="zh-CN" altLang="en-US" dirty="0"/>
              <a:t>谢谢！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838200" y="385320"/>
            <a:ext cx="10515600" cy="480131"/>
          </a:xfrm>
        </p:spPr>
        <p:txBody>
          <a:bodyPr/>
          <a:lstStyle/>
          <a:p>
            <a:r>
              <a:rPr lang="en-US" altLang="zh-CN" dirty="0"/>
              <a:t>PPT</a:t>
            </a:r>
            <a:r>
              <a:rPr lang="zh-CN" altLang="en-US" dirty="0"/>
              <a:t>要求说明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38200" y="1701336"/>
            <a:ext cx="10515600" cy="3271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按照上述模板的内容、顺序及页数要求制作汇报内容，不得删减</a:t>
            </a: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PPT</a:t>
            </a:r>
            <a:r>
              <a:rPr lang="zh-CN" altLang="en-US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内容板块，如果没有相关板块的内容，则该部分空白；</a:t>
            </a:r>
            <a:endParaRPr lang="en-US" altLang="zh-CN" sz="24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不得出现报考或推荐导师信息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zh-CN" altLang="en-US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所汇报成果均要求为本人原创性成果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2400" kern="100" dirty="0">
              <a:effectLst/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400" kern="100" dirty="0">
                <a:effectLst/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PPT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汇报时长不超过</a:t>
            </a:r>
            <a:r>
              <a:rPr lang="en-US" altLang="zh-CN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400" kern="1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分钟</a:t>
            </a:r>
            <a:r>
              <a:rPr lang="zh-CN" altLang="en-US" sz="2400" kern="100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</a:t>
            </a:r>
            <a:endParaRPr lang="en-US" altLang="zh-CN" sz="2400" kern="100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SLIDE_MODEL_TYPE" val="cover"/>
</p:tagLst>
</file>

<file path=ppt/tags/tag2.xml><?xml version="1.0" encoding="utf-8"?>
<p:tagLst xmlns:p="http://schemas.openxmlformats.org/presentationml/2006/main">
  <p:tag name="TABLE_ENDDRAG_ORIGIN_RECT" val="816*448"/>
  <p:tag name="TABLE_ENDDRAG_RECT" val="72*86*816*448"/>
</p:tagLst>
</file>

<file path=ppt/tags/tag3.xml><?xml version="1.0" encoding="utf-8"?>
<p:tagLst xmlns:p="http://schemas.openxmlformats.org/presentationml/2006/main">
  <p:tag name="COMMONDATA" val="eyJoZGlkIjoiODMyZjNmM2Q0MGVmY2JlNDAwZDAxZDE2NTQxMjU5ODk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641</Words>
  <Application>WPS 演示</Application>
  <PresentationFormat>宽屏</PresentationFormat>
  <Paragraphs>122</Paragraphs>
  <Slides>10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Calibri</vt:lpstr>
      <vt:lpstr>华文新魏</vt:lpstr>
      <vt:lpstr>等线</vt:lpstr>
      <vt:lpstr>Calibri</vt:lpstr>
      <vt:lpstr>Times New Roman</vt:lpstr>
      <vt:lpstr>华文楷体</vt:lpstr>
      <vt:lpstr>Arial Unicode MS</vt:lpstr>
      <vt:lpstr>1_Office 主题​​</vt:lpstr>
      <vt:lpstr>南京大学物理学院 2026年硕士研究生复试</vt:lpstr>
      <vt:lpstr>一、个人教育情况介绍（1页）</vt:lpstr>
      <vt:lpstr>二、英语成绩（1页）</vt:lpstr>
      <vt:lpstr>三、基础课程学习（1页）</vt:lpstr>
      <vt:lpstr>四、选修的其他重要的物理专业课程（1页）</vt:lpstr>
      <vt:lpstr>五、奖励与荣誉（1页）</vt:lpstr>
      <vt:lpstr>六、参加学校公共管理, 社会服务, 文娱活动等情况（1页）</vt:lpstr>
      <vt:lpstr>七、参加科研活动, 科研项目, 发表学术成果等 (页数不限)</vt:lpstr>
      <vt:lpstr>谢谢！</vt:lpstr>
      <vt:lpstr>PPT要求说明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南京大学物理学院 2023年夏令营答辩</dc:title>
  <dc:creator>qxwang</dc:creator>
  <cp:lastModifiedBy>汪庆喜</cp:lastModifiedBy>
  <cp:revision>251</cp:revision>
  <dcterms:created xsi:type="dcterms:W3CDTF">2021-02-05T03:58:00Z</dcterms:created>
  <dcterms:modified xsi:type="dcterms:W3CDTF">2026-03-19T03:40:10Z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3151C278F1134FD9997138DAFBCD44D4</vt:lpwstr>
  </property>
  <property fmtid="{D5CDD505-2E9C-101B-9397-08002B2CF9AE}" pid="3" name="KSOProductBuildVer">
    <vt:lpwstr>2052-12.1.0.20305</vt:lpwstr>
  </property>
</Properties>
</file>