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12"/>
  </p:notesMasterIdLst>
  <p:sldIdLst>
    <p:sldId id="258" r:id="rId2"/>
    <p:sldId id="297" r:id="rId3"/>
    <p:sldId id="298" r:id="rId4"/>
    <p:sldId id="299" r:id="rId5"/>
    <p:sldId id="293" r:id="rId6"/>
    <p:sldId id="294" r:id="rId7"/>
    <p:sldId id="295" r:id="rId8"/>
    <p:sldId id="296" r:id="rId9"/>
    <p:sldId id="272" r:id="rId10"/>
    <p:sldId id="284" r:id="rId11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60066"/>
    <a:srgbClr val="4E6CA0"/>
    <a:srgbClr val="E9EBF5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6"/>
  </p:normalViewPr>
  <p:slideViewPr>
    <p:cSldViewPr snapToGrid="0">
      <p:cViewPr varScale="1">
        <p:scale>
          <a:sx n="93" d="100"/>
          <a:sy n="93" d="100"/>
        </p:scale>
        <p:origin x="4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A6983-F098-4312-AA40-2952FD8DEC90}" type="datetimeFigureOut">
              <a:rPr lang="zh-CN" altLang="en-US" smtClean="0"/>
              <a:t>2025/3/19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24B05-DC82-4883-8EAE-4F7E4271B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24B05-DC82-4883-8EAE-4F7E4271BC0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8054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24B05-DC82-4883-8EAE-4F7E4271BC0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0672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24B05-DC82-4883-8EAE-4F7E4271BC0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9803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24B05-DC82-4883-8EAE-4F7E4271BC0F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0977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24B05-DC82-4883-8EAE-4F7E4271BC0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9391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24B05-DC82-4883-8EAE-4F7E4271BC0F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3141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24B05-DC82-4883-8EAE-4F7E4271BC0F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7731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17" descr="sy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696167"/>
            <a:ext cx="12192000" cy="2520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7944" y="2365711"/>
            <a:ext cx="6353175" cy="590931"/>
          </a:xfrm>
        </p:spPr>
        <p:txBody>
          <a:bodyPr anchor="b"/>
          <a:lstStyle>
            <a:lvl1pPr algn="ctr">
              <a:defRPr sz="3600">
                <a:solidFill>
                  <a:srgbClr val="C00000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14500" y="5046668"/>
            <a:ext cx="9144000" cy="42473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7030A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pic>
        <p:nvPicPr>
          <p:cNvPr id="5" name="Picture 2" descr="D:\My Pictures\nju\南京大学视觉形象规范化标准(jpeg格式文件)\03校标，中、英文校名组合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8338" y="414912"/>
            <a:ext cx="2808287" cy="8366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7"/>
          <p:cNvSpPr>
            <a:spLocks noChangeArrowheads="1"/>
          </p:cNvSpPr>
          <p:nvPr userDrawn="1"/>
        </p:nvSpPr>
        <p:spPr bwMode="auto">
          <a:xfrm>
            <a:off x="7548563" y="476250"/>
            <a:ext cx="4643438" cy="646113"/>
          </a:xfrm>
          <a:prstGeom prst="rect">
            <a:avLst/>
          </a:prstGeom>
          <a:solidFill>
            <a:srgbClr val="630D5F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诚朴雄伟   励学敦行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85320"/>
            <a:ext cx="10515600" cy="480131"/>
          </a:xfrm>
        </p:spPr>
        <p:txBody>
          <a:bodyPr/>
          <a:lstStyle>
            <a:lvl1pPr>
              <a:defRPr sz="2800">
                <a:solidFill>
                  <a:srgbClr val="660066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838200" y="1330325"/>
            <a:ext cx="10515600" cy="1328569"/>
          </a:xfrm>
        </p:spPr>
        <p:txBody>
          <a:bodyPr/>
          <a:lstStyle>
            <a:lvl1pPr marL="447675" indent="-447675">
              <a:lnSpc>
                <a:spcPct val="100000"/>
              </a:lnSpc>
              <a:buFont typeface="Wingdings" panose="05000000000000000000" pitchFamily="2" charset="2"/>
              <a:buChar char="Ø"/>
              <a:defRPr sz="2400"/>
            </a:lvl1pPr>
            <a:lvl2pPr marL="809625" indent="-352425">
              <a:lnSpc>
                <a:spcPct val="100000"/>
              </a:lnSpc>
              <a:buFont typeface="Arial" panose="020B0604020202020204" pitchFamily="34" charset="0"/>
              <a:buChar char="•"/>
              <a:defRPr sz="2400"/>
            </a:lvl2pPr>
            <a:lvl3pPr>
              <a:lnSpc>
                <a:spcPct val="100000"/>
              </a:lnSpc>
              <a:defRPr sz="2400"/>
            </a:lvl3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838200" y="1080027"/>
            <a:ext cx="10515600" cy="0"/>
          </a:xfrm>
          <a:prstGeom prst="line">
            <a:avLst/>
          </a:prstGeom>
          <a:ln w="3810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85320"/>
            <a:ext cx="10515600" cy="480131"/>
          </a:xfrm>
        </p:spPr>
        <p:txBody>
          <a:bodyPr/>
          <a:lstStyle>
            <a:lvl1pPr>
              <a:defRPr sz="2800">
                <a:solidFill>
                  <a:srgbClr val="660066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838200" y="1080027"/>
            <a:ext cx="10515600" cy="0"/>
          </a:xfrm>
          <a:prstGeom prst="line">
            <a:avLst/>
          </a:prstGeom>
          <a:ln w="3810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85320"/>
            <a:ext cx="10515600" cy="480131"/>
          </a:xfrm>
        </p:spPr>
        <p:txBody>
          <a:bodyPr/>
          <a:lstStyle>
            <a:lvl1pPr>
              <a:defRPr sz="2800">
                <a:solidFill>
                  <a:srgbClr val="660066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5"/>
          <p:cNvSpPr/>
          <p:nvPr/>
        </p:nvSpPr>
        <p:spPr>
          <a:xfrm>
            <a:off x="695325" y="1782445"/>
            <a:ext cx="10801350" cy="2192020"/>
          </a:xfrm>
          <a:prstGeom prst="rect">
            <a:avLst/>
          </a:prstGeom>
          <a:solidFill>
            <a:srgbClr val="630D5F"/>
          </a:solidFill>
          <a:ln>
            <a:solidFill>
              <a:srgbClr val="630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6001" y="2557015"/>
            <a:ext cx="10799999" cy="535531"/>
          </a:xfrm>
        </p:spPr>
        <p:txBody>
          <a:bodyPr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724029" y="1453866"/>
            <a:ext cx="6868800" cy="7938"/>
          </a:xfrm>
          <a:prstGeom prst="rect">
            <a:avLst/>
          </a:prstGeom>
          <a:solidFill>
            <a:srgbClr val="630D5F"/>
          </a:solidFill>
          <a:ln w="38100">
            <a:solidFill>
              <a:srgbClr val="630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kumimoji="1" lang="zh-CN" altLang="en-US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4734" y="681333"/>
            <a:ext cx="6867390" cy="535531"/>
          </a:xfrm>
        </p:spPr>
        <p:txBody>
          <a:bodyPr/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10"/>
          </p:nvPr>
        </p:nvSpPr>
        <p:spPr>
          <a:xfrm>
            <a:off x="4724734" y="2044578"/>
            <a:ext cx="6867391" cy="480131"/>
          </a:xfrm>
        </p:spPr>
        <p:txBody>
          <a:bodyPr/>
          <a:lstStyle>
            <a:lvl1pPr marL="720725" indent="-720725">
              <a:buFont typeface="+mj-ea"/>
              <a:buAutoNum type="ea1JpnChsDbPeriod"/>
              <a:defRPr sz="280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28700" indent="-571500">
              <a:buFont typeface="+mj-ea"/>
              <a:buAutoNum type="ea1JpnChsDbPeriod"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8" name="矩形 7"/>
          <p:cNvSpPr/>
          <p:nvPr userDrawn="1"/>
        </p:nvSpPr>
        <p:spPr>
          <a:xfrm>
            <a:off x="-4763" y="-12700"/>
            <a:ext cx="4094163" cy="6858000"/>
          </a:xfrm>
          <a:prstGeom prst="rect">
            <a:avLst/>
          </a:prstGeom>
          <a:solidFill>
            <a:srgbClr val="691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986" tIns="49993" rIns="99986" bIns="49993" anchor="ctr"/>
          <a:lstStyle/>
          <a:p>
            <a:pPr algn="ctr" defTabSz="571500" eaLnBrk="1" fontAlgn="auto" hangingPunct="1">
              <a:defRPr/>
            </a:pPr>
            <a:endParaRPr lang="zh-CN" altLang="en-US" sz="1465" noProof="1">
              <a:solidFill>
                <a:prstClr val="white"/>
              </a:solidFill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9" name="等腰三角形 8"/>
          <p:cNvSpPr/>
          <p:nvPr userDrawn="1"/>
        </p:nvSpPr>
        <p:spPr>
          <a:xfrm rot="5400000">
            <a:off x="3699206" y="3057525"/>
            <a:ext cx="1095375" cy="542925"/>
          </a:xfrm>
          <a:prstGeom prst="triangle">
            <a:avLst/>
          </a:prstGeom>
          <a:solidFill>
            <a:srgbClr val="69135E"/>
          </a:solidFill>
          <a:ln>
            <a:solidFill>
              <a:srgbClr val="6913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986" tIns="49993" rIns="99986" bIns="49993" anchor="ctr"/>
          <a:lstStyle/>
          <a:p>
            <a:pPr algn="ctr" defTabSz="571500" eaLnBrk="1" fontAlgn="auto" hangingPunct="1">
              <a:defRPr/>
            </a:pPr>
            <a:endParaRPr lang="zh-CN" altLang="en-US" sz="1465" noProof="1">
              <a:solidFill>
                <a:prstClr val="white"/>
              </a:solidFill>
              <a:latin typeface="Arial" panose="020B0604020202020204" pitchFamily="34" charset="0"/>
              <a:ea typeface="等线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10" name="图片 2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2163763"/>
            <a:ext cx="2447925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609600" y="1146175"/>
            <a:ext cx="10972800" cy="7938"/>
          </a:xfrm>
          <a:prstGeom prst="rect">
            <a:avLst/>
          </a:prstGeom>
          <a:solidFill>
            <a:srgbClr val="630D5F"/>
          </a:solidFill>
          <a:ln>
            <a:solidFill>
              <a:srgbClr val="630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kumimoji="1" lang="zh-CN" altLang="en-US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4310"/>
            <a:ext cx="10972800" cy="871200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609600" y="2078766"/>
            <a:ext cx="10972800" cy="590931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zh-CN" altLang="en-US" dirty="0"/>
              <a:t>谢谢大家</a:t>
            </a:r>
            <a:r>
              <a:rPr lang="en-US" altLang="zh-CN" dirty="0"/>
              <a:t>!</a:t>
            </a:r>
            <a:endParaRPr lang="zh-CN" altLang="en-US" dirty="0"/>
          </a:p>
        </p:txBody>
      </p:sp>
      <p:grpSp>
        <p:nvGrpSpPr>
          <p:cNvPr id="7" name="组合 6"/>
          <p:cNvGrpSpPr/>
          <p:nvPr userDrawn="1"/>
        </p:nvGrpSpPr>
        <p:grpSpPr bwMode="auto">
          <a:xfrm>
            <a:off x="2048934" y="3047330"/>
            <a:ext cx="8108951" cy="2901950"/>
            <a:chOff x="1536513" y="2615121"/>
            <a:chExt cx="6081606" cy="2901600"/>
          </a:xfrm>
        </p:grpSpPr>
        <p:sp>
          <p:nvSpPr>
            <p:cNvPr id="8" name="Rectangle 46"/>
            <p:cNvSpPr>
              <a:spLocks noChangeArrowheads="1"/>
            </p:cNvSpPr>
            <p:nvPr/>
          </p:nvSpPr>
          <p:spPr bwMode="gray">
            <a:xfrm>
              <a:off x="3047786" y="2618296"/>
              <a:ext cx="1523973" cy="1450800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9" name="Rectangle 47"/>
            <p:cNvSpPr>
              <a:spLocks noChangeArrowheads="1"/>
            </p:cNvSpPr>
            <p:nvPr/>
          </p:nvSpPr>
          <p:spPr bwMode="gray">
            <a:xfrm>
              <a:off x="4572000" y="4066257"/>
              <a:ext cx="1524000" cy="14478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noFill/>
              <a:miter lim="800000"/>
            </a:ln>
          </p:spPr>
          <p:txBody>
            <a:bodyPr wrap="none" anchor="ctr"/>
            <a:lstStyle/>
            <a:p>
              <a:endParaRPr lang="zh-CN" altLang="en-US">
                <a:latin typeface="Calibri" panose="020F0502020204030204" pitchFamily="34" charset="0"/>
              </a:endParaRPr>
            </a:p>
          </p:txBody>
        </p:sp>
        <p:pic>
          <p:nvPicPr>
            <p:cNvPr id="10" name="Picture 5" descr="C:\Documents and Settings\Administrator\桌面\1.jpg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36513" y="2615121"/>
              <a:ext cx="1522800" cy="14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6" descr="C:\Documents and Settings\Administrator\桌面\2.jpg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0" y="2619712"/>
              <a:ext cx="1522800" cy="14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7" descr="C:\Documents and Settings\Administrator\桌面\3.jpg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95319" y="4060819"/>
              <a:ext cx="1522800" cy="14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8" descr="C:\Documents and Settings\Administrator\桌面\4.jpg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49200" y="4065921"/>
              <a:ext cx="1522800" cy="14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527381" y="2420888"/>
            <a:ext cx="11233248" cy="1584176"/>
          </a:xfrm>
          <a:prstGeom prst="rect">
            <a:avLst/>
          </a:prstGeom>
          <a:solidFill>
            <a:srgbClr val="630D5F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2862131"/>
            <a:ext cx="10363200" cy="590931"/>
          </a:xfrm>
        </p:spPr>
        <p:txBody>
          <a:bodyPr anchor="t">
            <a:spAutoFit/>
          </a:bodyPr>
          <a:lstStyle>
            <a:lvl1pPr algn="ctr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454620"/>
            <a:ext cx="10515600" cy="64633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155016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660066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447675" indent="-447675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n"/>
        <a:defRPr sz="32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809625" indent="-352425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Ø"/>
        <a:defRPr sz="3200" b="1" kern="1200">
          <a:solidFill>
            <a:srgbClr val="7030A0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2">
              <a:lumMod val="7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标题 1"/>
          <p:cNvSpPr>
            <a:spLocks noGrp="1"/>
          </p:cNvSpPr>
          <p:nvPr>
            <p:ph type="ctrTitle"/>
          </p:nvPr>
        </p:nvSpPr>
        <p:spPr>
          <a:xfrm>
            <a:off x="491246" y="1891918"/>
            <a:ext cx="6415392" cy="200401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4400" dirty="0"/>
              <a:t>南京大学物理学院</a:t>
            </a:r>
            <a:br>
              <a:rPr lang="en-US" altLang="zh-CN" sz="4400" dirty="0"/>
            </a:br>
            <a:r>
              <a:rPr lang="en-US" altLang="zh-CN" sz="4400" dirty="0"/>
              <a:t>2025</a:t>
            </a:r>
            <a:r>
              <a:rPr lang="zh-CN" altLang="en-US" sz="4400" dirty="0"/>
              <a:t>年硕士研究生复试</a:t>
            </a:r>
          </a:p>
        </p:txBody>
      </p:sp>
      <p:sp>
        <p:nvSpPr>
          <p:cNvPr id="80899" name="副标题 2"/>
          <p:cNvSpPr>
            <a:spLocks noGrp="1"/>
          </p:cNvSpPr>
          <p:nvPr>
            <p:ph type="subTitle" idx="1"/>
          </p:nvPr>
        </p:nvSpPr>
        <p:spPr>
          <a:xfrm>
            <a:off x="1524000" y="5046668"/>
            <a:ext cx="9144000" cy="885371"/>
          </a:xfrm>
        </p:spPr>
        <p:txBody>
          <a:bodyPr/>
          <a:lstStyle/>
          <a:p>
            <a:r>
              <a:rPr lang="zh-CN" altLang="en-US" dirty="0"/>
              <a:t>姓名：</a:t>
            </a:r>
            <a:r>
              <a:rPr lang="en-US" altLang="zh-CN" dirty="0"/>
              <a:t>***</a:t>
            </a:r>
          </a:p>
          <a:p>
            <a:fld id="{A39703FF-A952-4C1D-8223-1F2EAF9B78FF}" type="datetime2">
              <a:rPr lang="zh-CN" altLang="en-US" smtClean="0"/>
              <a:t>2025年3月19日</a:t>
            </a:fld>
            <a:endParaRPr lang="zh-CN" alt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>
            <a:extLst>
              <a:ext uri="{FF2B5EF4-FFF2-40B4-BE49-F238E27FC236}">
                <a16:creationId xmlns:a16="http://schemas.microsoft.com/office/drawing/2014/main" id="{34625998-881F-44BF-8C6A-DBA2D11C2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5320"/>
            <a:ext cx="10515600" cy="480131"/>
          </a:xfrm>
        </p:spPr>
        <p:txBody>
          <a:bodyPr/>
          <a:lstStyle/>
          <a:p>
            <a:r>
              <a:rPr lang="en-US" altLang="zh-CN" dirty="0"/>
              <a:t>PPT</a:t>
            </a:r>
            <a:r>
              <a:rPr lang="zh-CN" altLang="en-US" dirty="0"/>
              <a:t>要求说明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CB44286-7004-4DF0-AB00-5F40AC77F76C}"/>
              </a:ext>
            </a:extLst>
          </p:cNvPr>
          <p:cNvSpPr txBox="1"/>
          <p:nvPr/>
        </p:nvSpPr>
        <p:spPr>
          <a:xfrm>
            <a:off x="838200" y="1701336"/>
            <a:ext cx="10515600" cy="3271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400" kern="100" dirty="0">
                <a:effectLst/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2400" kern="100" dirty="0">
                <a:effectLst/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en-US" sz="2400" kern="100" dirty="0">
                <a:effectLst/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按照上述模板的内容、顺序及页数要求制作汇报内容，不得删减</a:t>
            </a:r>
            <a:r>
              <a:rPr lang="en-US" altLang="zh-CN" sz="2400" kern="100" dirty="0">
                <a:effectLst/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PPT</a:t>
            </a:r>
            <a:r>
              <a:rPr lang="zh-CN" altLang="en-US" sz="2400" kern="100" dirty="0">
                <a:effectLst/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内容板块，如果没有相关板块的内容，则该部分空白；</a:t>
            </a:r>
            <a:endParaRPr lang="en-US" altLang="zh-CN" sz="2400" kern="100" dirty="0">
              <a:effectLst/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400" kern="100" dirty="0">
                <a:effectLst/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kern="1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zh-CN" sz="2400" kern="1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不得出现报考或推荐导师信息</a:t>
            </a:r>
            <a:r>
              <a:rPr lang="zh-CN" altLang="en-US" sz="2400" kern="1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400" kern="100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400" kern="100" dirty="0">
                <a:effectLst/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2400" kern="100" dirty="0">
                <a:effectLst/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en-US" sz="2400" kern="100" dirty="0">
                <a:effectLst/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所汇报成果均要求为本人原创性成果</a:t>
            </a:r>
            <a:r>
              <a:rPr lang="zh-CN" altLang="zh-CN" sz="2400" kern="100" dirty="0">
                <a:effectLst/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400" kern="100" dirty="0">
              <a:effectLst/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400" kern="100" dirty="0">
                <a:effectLst/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zh-CN" sz="2400" kern="100" dirty="0">
                <a:effectLst/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400" kern="1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PPT</a:t>
            </a:r>
            <a:r>
              <a:rPr lang="zh-CN" altLang="en-US" sz="2400" kern="1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汇报时长不超过</a:t>
            </a:r>
            <a:r>
              <a:rPr lang="en-US" altLang="zh-CN" sz="2400" kern="1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2400" kern="1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分钟</a:t>
            </a:r>
            <a:r>
              <a:rPr lang="zh-CN" altLang="en-US" sz="2400" kern="10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400" kern="100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858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625998-881F-44BF-8C6A-DBA2D11C2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一、个人教育情况介绍（</a:t>
            </a:r>
            <a:r>
              <a:rPr lang="en-US" altLang="zh-CN" dirty="0"/>
              <a:t>1</a:t>
            </a:r>
            <a:r>
              <a:rPr lang="zh-CN" altLang="en-US" dirty="0"/>
              <a:t>页）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131CB0C8-F0E0-4FEC-A389-8F8B3C9F73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257009"/>
              </p:ext>
            </p:extLst>
          </p:nvPr>
        </p:nvGraphicFramePr>
        <p:xfrm>
          <a:off x="838200" y="1379140"/>
          <a:ext cx="10363200" cy="49377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401291">
                  <a:extLst>
                    <a:ext uri="{9D8B030D-6E8A-4147-A177-3AD203B41FA5}">
                      <a16:colId xmlns:a16="http://schemas.microsoft.com/office/drawing/2014/main" val="1301664175"/>
                    </a:ext>
                  </a:extLst>
                </a:gridCol>
                <a:gridCol w="6961909">
                  <a:extLst>
                    <a:ext uri="{9D8B030D-6E8A-4147-A177-3AD203B41FA5}">
                      <a16:colId xmlns:a16="http://schemas.microsoft.com/office/drawing/2014/main" val="2937003027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本人姓名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207908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本科就读学校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4834648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本科就读院系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8853565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本科就读班级类型</a:t>
                      </a:r>
                      <a:endParaRPr lang="en-US" altLang="zh-CN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zh-CN" altLang="en-US" sz="24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拔尖班</a:t>
                      </a:r>
                      <a:r>
                        <a:rPr lang="en-US" altLang="zh-CN" sz="24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, </a:t>
                      </a:r>
                      <a:r>
                        <a:rPr lang="zh-CN" altLang="en-US" sz="24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基地班</a:t>
                      </a:r>
                      <a:r>
                        <a:rPr lang="en-US" altLang="zh-CN" sz="24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, </a:t>
                      </a:r>
                      <a:r>
                        <a:rPr lang="zh-CN" altLang="en-US" sz="24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普通班</a:t>
                      </a:r>
                      <a:r>
                        <a:rPr lang="en-US" altLang="zh-CN" sz="24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, </a:t>
                      </a:r>
                      <a:r>
                        <a:rPr lang="zh-CN" altLang="en-US" sz="24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以及其他有专门名称的班级</a:t>
                      </a:r>
                      <a:r>
                        <a:rPr lang="en-US" altLang="zh-CN" sz="24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)</a:t>
                      </a:r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1160755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本科成绩班级排</a:t>
                      </a:r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altLang="en-US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填写格式</a:t>
                      </a:r>
                      <a:r>
                        <a:rPr lang="en-US" altLang="zh-CN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m/n, n</a:t>
                      </a:r>
                      <a:r>
                        <a:rPr lang="zh-CN" altLang="en-US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是班级人数</a:t>
                      </a:r>
                      <a:r>
                        <a:rPr lang="en-US" altLang="zh-CN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m</a:t>
                      </a:r>
                      <a:r>
                        <a:rPr lang="zh-CN" altLang="en-US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是排名</a:t>
                      </a:r>
                      <a:r>
                        <a:rPr lang="en-US" altLang="zh-CN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0752268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本科成绩全年级排名</a:t>
                      </a:r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altLang="en-US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填写格式</a:t>
                      </a:r>
                      <a:r>
                        <a:rPr lang="en-US" altLang="zh-CN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m/n, n</a:t>
                      </a:r>
                      <a:r>
                        <a:rPr lang="zh-CN" altLang="en-US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是全年级人数</a:t>
                      </a:r>
                      <a:r>
                        <a:rPr lang="en-US" altLang="zh-CN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m</a:t>
                      </a:r>
                      <a:r>
                        <a:rPr lang="zh-CN" altLang="en-US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是排名</a:t>
                      </a:r>
                      <a:r>
                        <a:rPr lang="en-US" altLang="zh-CN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7877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680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625998-881F-44BF-8C6A-DBA2D11C2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二、英语成绩（</a:t>
            </a:r>
            <a:r>
              <a:rPr lang="en-US" altLang="zh-CN" dirty="0"/>
              <a:t>1</a:t>
            </a:r>
            <a:r>
              <a:rPr lang="zh-CN" altLang="en-US" dirty="0"/>
              <a:t>页）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530BD1BF-957D-48F4-BC3C-C3F7478F29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561765"/>
              </p:ext>
            </p:extLst>
          </p:nvPr>
        </p:nvGraphicFramePr>
        <p:xfrm>
          <a:off x="771236" y="1516301"/>
          <a:ext cx="10464800" cy="426104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05364">
                  <a:extLst>
                    <a:ext uri="{9D8B030D-6E8A-4147-A177-3AD203B41FA5}">
                      <a16:colId xmlns:a16="http://schemas.microsoft.com/office/drawing/2014/main" val="812141108"/>
                    </a:ext>
                  </a:extLst>
                </a:gridCol>
                <a:gridCol w="2727036">
                  <a:extLst>
                    <a:ext uri="{9D8B030D-6E8A-4147-A177-3AD203B41FA5}">
                      <a16:colId xmlns:a16="http://schemas.microsoft.com/office/drawing/2014/main" val="2457655316"/>
                    </a:ext>
                  </a:extLst>
                </a:gridCol>
                <a:gridCol w="5232400">
                  <a:extLst>
                    <a:ext uri="{9D8B030D-6E8A-4147-A177-3AD203B41FA5}">
                      <a16:colId xmlns:a16="http://schemas.microsoft.com/office/drawing/2014/main" val="2216486941"/>
                    </a:ext>
                  </a:extLst>
                </a:gridCol>
              </a:tblGrid>
              <a:tr h="85220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四级分数</a:t>
                      </a:r>
                      <a:endParaRPr lang="en-US" altLang="zh-CN" sz="2400" b="0" dirty="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469107"/>
                  </a:ext>
                </a:extLst>
              </a:tr>
              <a:tr h="852209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六级分数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5704780"/>
                  </a:ext>
                </a:extLst>
              </a:tr>
              <a:tr h="852209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其他</a:t>
                      </a:r>
                      <a:endParaRPr lang="en-US" altLang="zh-CN" sz="2400" b="0" dirty="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CN" altLang="en-US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英语考试成绩</a:t>
                      </a:r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考试名称</a:t>
                      </a:r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462097"/>
                  </a:ext>
                </a:extLst>
              </a:tr>
              <a:tr h="852209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成绩</a:t>
                      </a:r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8258641"/>
                  </a:ext>
                </a:extLst>
              </a:tr>
              <a:tr h="852209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是否有发表英文学术论文</a:t>
                      </a:r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（是</a:t>
                      </a:r>
                      <a:r>
                        <a:rPr lang="en-US" altLang="zh-CN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altLang="en-US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否）</a:t>
                      </a:r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5952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328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625998-881F-44BF-8C6A-DBA2D11C2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三、基础课程学习（</a:t>
            </a:r>
            <a:r>
              <a:rPr lang="en-US" altLang="zh-CN" dirty="0"/>
              <a:t>1</a:t>
            </a:r>
            <a:r>
              <a:rPr lang="zh-CN" altLang="en-US" dirty="0"/>
              <a:t>页）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10462E94-576E-412D-ACFD-4DD606F30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843146"/>
              </p:ext>
            </p:extLst>
          </p:nvPr>
        </p:nvGraphicFramePr>
        <p:xfrm>
          <a:off x="838200" y="1336192"/>
          <a:ext cx="10515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6347680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1910814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6523947"/>
                    </a:ext>
                  </a:extLst>
                </a:gridCol>
              </a:tblGrid>
              <a:tr h="42804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课程名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成绩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2942899"/>
                  </a:ext>
                </a:extLst>
              </a:tr>
              <a:tr h="42804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普通物理力学</a:t>
                      </a:r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885719"/>
                  </a:ext>
                </a:extLst>
              </a:tr>
              <a:tr h="42804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普通物理热学</a:t>
                      </a:r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8528245"/>
                  </a:ext>
                </a:extLst>
              </a:tr>
              <a:tr h="42804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普通物理电磁学</a:t>
                      </a:r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7818671"/>
                  </a:ext>
                </a:extLst>
              </a:tr>
              <a:tr h="42804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普通物理光学</a:t>
                      </a:r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5561360"/>
                  </a:ext>
                </a:extLst>
              </a:tr>
              <a:tr h="42804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大学物理实验</a:t>
                      </a:r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108198"/>
                  </a:ext>
                </a:extLst>
              </a:tr>
              <a:tr h="42804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理论力学</a:t>
                      </a:r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574563"/>
                  </a:ext>
                </a:extLst>
              </a:tr>
              <a:tr h="42804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电动力学</a:t>
                      </a:r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1537394"/>
                  </a:ext>
                </a:extLst>
              </a:tr>
              <a:tr h="42804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统计力学</a:t>
                      </a:r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1160933"/>
                  </a:ext>
                </a:extLst>
              </a:tr>
              <a:tr h="42804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量子力学 </a:t>
                      </a:r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2097876"/>
                  </a:ext>
                </a:extLst>
              </a:tr>
              <a:tr h="42804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固体物理 </a:t>
                      </a:r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4117407"/>
                  </a:ext>
                </a:extLst>
              </a:tr>
              <a:tr h="42804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数理方法 </a:t>
                      </a:r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884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692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625998-881F-44BF-8C6A-DBA2D11C2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四、选修的其他重要的物理专业课程（</a:t>
            </a:r>
            <a:r>
              <a:rPr lang="en-US" altLang="zh-CN" dirty="0"/>
              <a:t>1</a:t>
            </a:r>
            <a:r>
              <a:rPr lang="zh-CN" altLang="en-US" dirty="0"/>
              <a:t>页）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785F9C4C-6827-406E-80B1-2DFDB73C18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656488"/>
              </p:ext>
            </p:extLst>
          </p:nvPr>
        </p:nvGraphicFramePr>
        <p:xfrm>
          <a:off x="838200" y="1453956"/>
          <a:ext cx="10515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6347680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1910814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6523947"/>
                    </a:ext>
                  </a:extLst>
                </a:gridCol>
              </a:tblGrid>
              <a:tr h="42804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课程名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成绩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2942899"/>
                  </a:ext>
                </a:extLst>
              </a:tr>
              <a:tr h="428041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7885719"/>
                  </a:ext>
                </a:extLst>
              </a:tr>
              <a:tr h="428041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8528245"/>
                  </a:ext>
                </a:extLst>
              </a:tr>
              <a:tr h="428041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7818671"/>
                  </a:ext>
                </a:extLst>
              </a:tr>
              <a:tr h="428041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5561360"/>
                  </a:ext>
                </a:extLst>
              </a:tr>
              <a:tr h="428041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108198"/>
                  </a:ext>
                </a:extLst>
              </a:tr>
              <a:tr h="428041"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574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469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625998-881F-44BF-8C6A-DBA2D11C2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五、奖励与荣誉（</a:t>
            </a:r>
            <a:r>
              <a:rPr lang="en-US" altLang="zh-CN" dirty="0"/>
              <a:t>1</a:t>
            </a:r>
            <a:r>
              <a:rPr lang="zh-CN" altLang="en-US" dirty="0"/>
              <a:t>页）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D54715C8-2A01-40C5-9D98-4AE3DD97D1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319959"/>
              </p:ext>
            </p:extLst>
          </p:nvPr>
        </p:nvGraphicFramePr>
        <p:xfrm>
          <a:off x="685511" y="1800705"/>
          <a:ext cx="10460470" cy="3256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2094">
                  <a:extLst>
                    <a:ext uri="{9D8B030D-6E8A-4147-A177-3AD203B41FA5}">
                      <a16:colId xmlns:a16="http://schemas.microsoft.com/office/drawing/2014/main" val="4248726551"/>
                    </a:ext>
                  </a:extLst>
                </a:gridCol>
                <a:gridCol w="2092094">
                  <a:extLst>
                    <a:ext uri="{9D8B030D-6E8A-4147-A177-3AD203B41FA5}">
                      <a16:colId xmlns:a16="http://schemas.microsoft.com/office/drawing/2014/main" val="1745965464"/>
                    </a:ext>
                  </a:extLst>
                </a:gridCol>
                <a:gridCol w="2092094">
                  <a:extLst>
                    <a:ext uri="{9D8B030D-6E8A-4147-A177-3AD203B41FA5}">
                      <a16:colId xmlns:a16="http://schemas.microsoft.com/office/drawing/2014/main" val="1257441758"/>
                    </a:ext>
                  </a:extLst>
                </a:gridCol>
                <a:gridCol w="2092094">
                  <a:extLst>
                    <a:ext uri="{9D8B030D-6E8A-4147-A177-3AD203B41FA5}">
                      <a16:colId xmlns:a16="http://schemas.microsoft.com/office/drawing/2014/main" val="1227904617"/>
                    </a:ext>
                  </a:extLst>
                </a:gridCol>
                <a:gridCol w="2092094">
                  <a:extLst>
                    <a:ext uri="{9D8B030D-6E8A-4147-A177-3AD203B41FA5}">
                      <a16:colId xmlns:a16="http://schemas.microsoft.com/office/drawing/2014/main" val="543463626"/>
                    </a:ext>
                  </a:extLst>
                </a:gridCol>
              </a:tblGrid>
              <a:tr h="65131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奖励名称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颁发单位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获奖时间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获奖人排名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奖励等级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6798870"/>
                  </a:ext>
                </a:extLst>
              </a:tr>
              <a:tr h="651318"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5552044"/>
                  </a:ext>
                </a:extLst>
              </a:tr>
              <a:tr h="651318"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2018180"/>
                  </a:ext>
                </a:extLst>
              </a:tr>
              <a:tr h="651318"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7266797"/>
                  </a:ext>
                </a:extLst>
              </a:tr>
              <a:tr h="651318"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3439349"/>
                  </a:ext>
                </a:extLst>
              </a:tr>
            </a:tbl>
          </a:graphicData>
        </a:graphic>
      </p:graphicFrame>
      <p:sp>
        <p:nvSpPr>
          <p:cNvPr id="7" name="内容占位符 3">
            <a:extLst>
              <a:ext uri="{FF2B5EF4-FFF2-40B4-BE49-F238E27FC236}">
                <a16:creationId xmlns:a16="http://schemas.microsoft.com/office/drawing/2014/main" id="{F9029595-D7F4-47FD-B588-41D1BBEE95DB}"/>
              </a:ext>
            </a:extLst>
          </p:cNvPr>
          <p:cNvSpPr txBox="1">
            <a:spLocks/>
          </p:cNvSpPr>
          <p:nvPr/>
        </p:nvSpPr>
        <p:spPr>
          <a:xfrm>
            <a:off x="838200" y="1082675"/>
            <a:ext cx="10515600" cy="461665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447675" indent="-44767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Ø"/>
              <a:defRPr sz="24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809625" indent="-352425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1" kern="120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(</a:t>
            </a:r>
            <a:r>
              <a:rPr lang="zh-CN" altLang="en-US" dirty="0">
                <a:solidFill>
                  <a:srgbClr val="FF0000"/>
                </a:solidFill>
              </a:rPr>
              <a:t>注</a:t>
            </a:r>
            <a:r>
              <a:rPr lang="en-US" altLang="zh-CN" dirty="0">
                <a:solidFill>
                  <a:srgbClr val="FF0000"/>
                </a:solidFill>
              </a:rPr>
              <a:t>:</a:t>
            </a:r>
            <a:r>
              <a:rPr lang="zh-CN" altLang="en-US" dirty="0">
                <a:solidFill>
                  <a:srgbClr val="FF0000"/>
                </a:solidFill>
              </a:rPr>
              <a:t>如果没有获奖</a:t>
            </a:r>
            <a:r>
              <a:rPr lang="en-US" altLang="zh-CN" dirty="0">
                <a:solidFill>
                  <a:srgbClr val="FF0000"/>
                </a:solidFill>
              </a:rPr>
              <a:t>, </a:t>
            </a:r>
            <a:r>
              <a:rPr lang="zh-CN" altLang="en-US" dirty="0">
                <a:solidFill>
                  <a:srgbClr val="FF0000"/>
                </a:solidFill>
              </a:rPr>
              <a:t>此页请保留空白</a:t>
            </a:r>
            <a:r>
              <a:rPr lang="en-US" altLang="zh-CN" dirty="0">
                <a:solidFill>
                  <a:srgbClr val="FF0000"/>
                </a:solidFill>
              </a:rPr>
              <a:t>, </a:t>
            </a:r>
            <a:r>
              <a:rPr lang="zh-CN" altLang="en-US" dirty="0">
                <a:solidFill>
                  <a:srgbClr val="FF0000"/>
                </a:solidFill>
              </a:rPr>
              <a:t>不要删除</a:t>
            </a:r>
            <a:r>
              <a:rPr lang="en-US" altLang="zh-CN" dirty="0">
                <a:solidFill>
                  <a:srgbClr val="FF0000"/>
                </a:solidFill>
              </a:rPr>
              <a:t>)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361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625998-881F-44BF-8C6A-DBA2D11C2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六、参加学校公共管理</a:t>
            </a:r>
            <a:r>
              <a:rPr lang="en-US" altLang="zh-CN" dirty="0"/>
              <a:t>, </a:t>
            </a:r>
            <a:r>
              <a:rPr lang="zh-CN" altLang="en-US" dirty="0"/>
              <a:t>社会服务</a:t>
            </a:r>
            <a:r>
              <a:rPr lang="en-US" altLang="zh-CN" dirty="0"/>
              <a:t>, </a:t>
            </a:r>
            <a:r>
              <a:rPr lang="zh-CN" altLang="en-US" dirty="0"/>
              <a:t>文娱活动等情况（</a:t>
            </a:r>
            <a:r>
              <a:rPr lang="en-US" altLang="zh-CN" dirty="0"/>
              <a:t>1</a:t>
            </a:r>
            <a:r>
              <a:rPr lang="zh-CN" altLang="en-US" dirty="0"/>
              <a:t>页）</a:t>
            </a:r>
          </a:p>
        </p:txBody>
      </p:sp>
      <p:sp>
        <p:nvSpPr>
          <p:cNvPr id="5" name="内容占位符 3">
            <a:extLst>
              <a:ext uri="{FF2B5EF4-FFF2-40B4-BE49-F238E27FC236}">
                <a16:creationId xmlns:a16="http://schemas.microsoft.com/office/drawing/2014/main" id="{6004CA1C-F779-47C4-9A25-B6A31C5D2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0325"/>
            <a:ext cx="10515600" cy="461665"/>
          </a:xfrm>
        </p:spPr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(</a:t>
            </a:r>
            <a:r>
              <a:rPr lang="zh-CN" altLang="en-US" dirty="0">
                <a:solidFill>
                  <a:srgbClr val="FF0000"/>
                </a:solidFill>
              </a:rPr>
              <a:t>注</a:t>
            </a:r>
            <a:r>
              <a:rPr lang="en-US" altLang="zh-CN" dirty="0">
                <a:solidFill>
                  <a:srgbClr val="FF0000"/>
                </a:solidFill>
              </a:rPr>
              <a:t>: </a:t>
            </a:r>
            <a:r>
              <a:rPr lang="zh-CN" altLang="en-US" dirty="0">
                <a:solidFill>
                  <a:srgbClr val="FF0000"/>
                </a:solidFill>
              </a:rPr>
              <a:t>如果没有参加管理和服务</a:t>
            </a:r>
            <a:r>
              <a:rPr lang="en-US" altLang="zh-CN" dirty="0">
                <a:solidFill>
                  <a:srgbClr val="FF0000"/>
                </a:solidFill>
              </a:rPr>
              <a:t>, </a:t>
            </a:r>
            <a:r>
              <a:rPr lang="zh-CN" altLang="en-US" dirty="0">
                <a:solidFill>
                  <a:srgbClr val="FF0000"/>
                </a:solidFill>
              </a:rPr>
              <a:t>此页请保留空白</a:t>
            </a:r>
            <a:r>
              <a:rPr lang="en-US" altLang="zh-CN" dirty="0">
                <a:solidFill>
                  <a:srgbClr val="FF0000"/>
                </a:solidFill>
              </a:rPr>
              <a:t>, </a:t>
            </a:r>
            <a:r>
              <a:rPr lang="zh-CN" altLang="en-US" dirty="0">
                <a:solidFill>
                  <a:srgbClr val="FF0000"/>
                </a:solidFill>
              </a:rPr>
              <a:t>不要删除</a:t>
            </a:r>
            <a:r>
              <a:rPr lang="en-US" altLang="zh-CN" dirty="0">
                <a:solidFill>
                  <a:srgbClr val="FF0000"/>
                </a:solidFill>
              </a:rPr>
              <a:t>)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075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625998-881F-44BF-8C6A-DBA2D11C2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七、参加科研活动</a:t>
            </a:r>
            <a:r>
              <a:rPr lang="en-US" altLang="zh-CN" dirty="0"/>
              <a:t>, </a:t>
            </a:r>
            <a:r>
              <a:rPr lang="zh-CN" altLang="en-US" dirty="0"/>
              <a:t>科研项目</a:t>
            </a:r>
            <a:r>
              <a:rPr lang="en-US" altLang="zh-CN" dirty="0"/>
              <a:t>, </a:t>
            </a:r>
            <a:r>
              <a:rPr lang="zh-CN" altLang="en-US" dirty="0"/>
              <a:t>发表学术成果等 </a:t>
            </a:r>
            <a:r>
              <a:rPr lang="en-US" altLang="zh-CN" dirty="0"/>
              <a:t>(</a:t>
            </a:r>
            <a:r>
              <a:rPr lang="zh-CN" altLang="en-US" dirty="0"/>
              <a:t>页数不限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5" name="内容占位符 3">
            <a:extLst>
              <a:ext uri="{FF2B5EF4-FFF2-40B4-BE49-F238E27FC236}">
                <a16:creationId xmlns:a16="http://schemas.microsoft.com/office/drawing/2014/main" id="{99A427C6-B8CE-411F-A135-9D6F1806A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6025"/>
            <a:ext cx="10515600" cy="461665"/>
          </a:xfrm>
        </p:spPr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(</a:t>
            </a:r>
            <a:r>
              <a:rPr lang="zh-CN" altLang="en-US" dirty="0">
                <a:solidFill>
                  <a:srgbClr val="FF0000"/>
                </a:solidFill>
              </a:rPr>
              <a:t>注</a:t>
            </a:r>
            <a:r>
              <a:rPr lang="en-US" altLang="zh-CN" dirty="0">
                <a:solidFill>
                  <a:srgbClr val="FF0000"/>
                </a:solidFill>
              </a:rPr>
              <a:t>: </a:t>
            </a:r>
            <a:r>
              <a:rPr lang="zh-CN" altLang="en-US" dirty="0">
                <a:solidFill>
                  <a:srgbClr val="FF0000"/>
                </a:solidFill>
              </a:rPr>
              <a:t>数据必须是自己原创结果</a:t>
            </a:r>
            <a:r>
              <a:rPr lang="en-US" altLang="zh-CN" dirty="0">
                <a:solidFill>
                  <a:srgbClr val="FF0000"/>
                </a:solidFill>
              </a:rPr>
              <a:t>, </a:t>
            </a:r>
            <a:r>
              <a:rPr lang="zh-CN" altLang="en-US" dirty="0">
                <a:solidFill>
                  <a:srgbClr val="FF0000"/>
                </a:solidFill>
              </a:rPr>
              <a:t>不能拷贝文献</a:t>
            </a:r>
            <a:r>
              <a:rPr lang="en-US" altLang="zh-CN" dirty="0">
                <a:solidFill>
                  <a:srgbClr val="FF0000"/>
                </a:solidFill>
              </a:rPr>
              <a:t>,  </a:t>
            </a:r>
            <a:r>
              <a:rPr lang="zh-CN" altLang="en-US" dirty="0">
                <a:solidFill>
                  <a:srgbClr val="FF0000"/>
                </a:solidFill>
              </a:rPr>
              <a:t>页数不限</a:t>
            </a:r>
            <a:r>
              <a:rPr lang="en-US" altLang="zh-CN" dirty="0">
                <a:solidFill>
                  <a:srgbClr val="FF0000"/>
                </a:solidFill>
              </a:rPr>
              <a:t>)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816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911424" y="2078766"/>
            <a:ext cx="10972800" cy="590931"/>
          </a:xfrm>
        </p:spPr>
        <p:txBody>
          <a:bodyPr/>
          <a:lstStyle/>
          <a:p>
            <a:r>
              <a:rPr lang="zh-CN" altLang="en-US" dirty="0"/>
              <a:t>谢谢！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DMyZjNmM2Q0MGVmY2JlNDAwZDAxZDE2NTQxMjU5ODk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6854</TotalTime>
  <Words>365</Words>
  <Application>Microsoft Office PowerPoint</Application>
  <PresentationFormat>宽屏</PresentationFormat>
  <Paragraphs>65</Paragraphs>
  <Slides>10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等线</vt:lpstr>
      <vt:lpstr>华文楷体</vt:lpstr>
      <vt:lpstr>华文新魏</vt:lpstr>
      <vt:lpstr>宋体</vt:lpstr>
      <vt:lpstr>微软雅黑</vt:lpstr>
      <vt:lpstr>Arial</vt:lpstr>
      <vt:lpstr>Calibri</vt:lpstr>
      <vt:lpstr>Wingdings</vt:lpstr>
      <vt:lpstr>1_Office 主题​​</vt:lpstr>
      <vt:lpstr>南京大学物理学院 2025年硕士研究生复试</vt:lpstr>
      <vt:lpstr>一、个人教育情况介绍（1页）</vt:lpstr>
      <vt:lpstr>二、英语成绩（1页）</vt:lpstr>
      <vt:lpstr>三、基础课程学习（1页）</vt:lpstr>
      <vt:lpstr>四、选修的其他重要的物理专业课程（1页）</vt:lpstr>
      <vt:lpstr>五、奖励与荣誉（1页）</vt:lpstr>
      <vt:lpstr>六、参加学校公共管理, 社会服务, 文娱活动等情况（1页）</vt:lpstr>
      <vt:lpstr>七、参加科研活动, 科研项目, 发表学术成果等 (页数不限)</vt:lpstr>
      <vt:lpstr>谢谢！</vt:lpstr>
      <vt:lpstr>PPT要求说明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南京大学物理学院 2023年夏令营答辩</dc:title>
  <dc:creator>qxwang</dc:creator>
  <cp:lastModifiedBy>QX</cp:lastModifiedBy>
  <cp:revision>249</cp:revision>
  <dcterms:created xsi:type="dcterms:W3CDTF">2021-02-05T03:58:00Z</dcterms:created>
  <dcterms:modified xsi:type="dcterms:W3CDTF">2025-03-19T04:18:44Z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3151C278F1134FD9997138DAFBCD44D4</vt:lpwstr>
  </property>
  <property fmtid="{D5CDD505-2E9C-101B-9397-08002B2CF9AE}" pid="3" name="KSOProductBuildVer">
    <vt:lpwstr>2052-11.1.0.12358</vt:lpwstr>
  </property>
</Properties>
</file>